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8"/>
  </p:notesMasterIdLst>
  <p:sldIdLst>
    <p:sldId id="260" r:id="rId2"/>
    <p:sldId id="261" r:id="rId3"/>
    <p:sldId id="272" r:id="rId4"/>
    <p:sldId id="557" r:id="rId5"/>
    <p:sldId id="558" r:id="rId6"/>
    <p:sldId id="275" r:id="rId7"/>
    <p:sldId id="276" r:id="rId8"/>
    <p:sldId id="277" r:id="rId9"/>
    <p:sldId id="278" r:id="rId10"/>
    <p:sldId id="280" r:id="rId11"/>
    <p:sldId id="279" r:id="rId12"/>
    <p:sldId id="273" r:id="rId13"/>
    <p:sldId id="282" r:id="rId14"/>
    <p:sldId id="291" r:id="rId15"/>
    <p:sldId id="672" r:id="rId16"/>
    <p:sldId id="567" r:id="rId17"/>
    <p:sldId id="552" r:id="rId18"/>
    <p:sldId id="559" r:id="rId19"/>
    <p:sldId id="560" r:id="rId20"/>
    <p:sldId id="561" r:id="rId21"/>
    <p:sldId id="562" r:id="rId22"/>
    <p:sldId id="657" r:id="rId23"/>
    <p:sldId id="658" r:id="rId24"/>
    <p:sldId id="659" r:id="rId25"/>
    <p:sldId id="660" r:id="rId26"/>
    <p:sldId id="661" r:id="rId27"/>
    <p:sldId id="662" r:id="rId28"/>
    <p:sldId id="663" r:id="rId29"/>
    <p:sldId id="664" r:id="rId30"/>
    <p:sldId id="666" r:id="rId31"/>
    <p:sldId id="667" r:id="rId32"/>
    <p:sldId id="665" r:id="rId33"/>
    <p:sldId id="332" r:id="rId34"/>
    <p:sldId id="579" r:id="rId35"/>
    <p:sldId id="581" r:id="rId36"/>
    <p:sldId id="582" r:id="rId37"/>
    <p:sldId id="580" r:id="rId38"/>
    <p:sldId id="668" r:id="rId39"/>
    <p:sldId id="595" r:id="rId40"/>
    <p:sldId id="597" r:id="rId41"/>
    <p:sldId id="599" r:id="rId42"/>
    <p:sldId id="675" r:id="rId43"/>
    <p:sldId id="682" r:id="rId44"/>
    <p:sldId id="683" r:id="rId45"/>
    <p:sldId id="684" r:id="rId46"/>
    <p:sldId id="335" r:id="rId47"/>
    <p:sldId id="394" r:id="rId48"/>
    <p:sldId id="600" r:id="rId49"/>
    <p:sldId id="669" r:id="rId50"/>
    <p:sldId id="407" r:id="rId51"/>
    <p:sldId id="602" r:id="rId52"/>
    <p:sldId id="677" r:id="rId53"/>
    <p:sldId id="676" r:id="rId54"/>
    <p:sldId id="603" r:id="rId55"/>
    <p:sldId id="338" r:id="rId56"/>
    <p:sldId id="604" r:id="rId57"/>
    <p:sldId id="616" r:id="rId58"/>
    <p:sldId id="617" r:id="rId59"/>
    <p:sldId id="605" r:id="rId60"/>
    <p:sldId id="608" r:id="rId61"/>
    <p:sldId id="610" r:id="rId62"/>
    <p:sldId id="611" r:id="rId63"/>
    <p:sldId id="609" r:id="rId64"/>
    <p:sldId id="612" r:id="rId65"/>
    <p:sldId id="613" r:id="rId66"/>
    <p:sldId id="678" r:id="rId67"/>
    <p:sldId id="680" r:id="rId68"/>
    <p:sldId id="679" r:id="rId69"/>
    <p:sldId id="619" r:id="rId70"/>
    <p:sldId id="615" r:id="rId71"/>
    <p:sldId id="681" r:id="rId72"/>
    <p:sldId id="670" r:id="rId73"/>
    <p:sldId id="621" r:id="rId74"/>
    <p:sldId id="623" r:id="rId75"/>
    <p:sldId id="622" r:id="rId76"/>
    <p:sldId id="624" r:id="rId77"/>
    <p:sldId id="626" r:id="rId78"/>
    <p:sldId id="614" r:id="rId79"/>
    <p:sldId id="625" r:id="rId80"/>
    <p:sldId id="632" r:id="rId81"/>
    <p:sldId id="628" r:id="rId82"/>
    <p:sldId id="627" r:id="rId83"/>
    <p:sldId id="630" r:id="rId84"/>
    <p:sldId id="637" r:id="rId85"/>
    <p:sldId id="641" r:id="rId86"/>
    <p:sldId id="642" r:id="rId87"/>
    <p:sldId id="640" r:id="rId88"/>
    <p:sldId id="643" r:id="rId89"/>
    <p:sldId id="629" r:id="rId90"/>
    <p:sldId id="646" r:id="rId91"/>
    <p:sldId id="648" r:id="rId92"/>
    <p:sldId id="649" r:id="rId93"/>
    <p:sldId id="650" r:id="rId94"/>
    <p:sldId id="651" r:id="rId95"/>
    <p:sldId id="631" r:id="rId96"/>
    <p:sldId id="267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85FF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78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4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abrook.github.io/E2M2/E2M2_2019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Centre </a:t>
            </a:r>
            <a:r>
              <a:rPr lang="en-US" dirty="0" err="1">
                <a:solidFill>
                  <a:schemeClr val="bg1"/>
                </a:solidFill>
              </a:rPr>
              <a:t>ValBio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Ranomafana</a:t>
            </a:r>
            <a:r>
              <a:rPr lang="en-US" dirty="0">
                <a:solidFill>
                  <a:schemeClr val="bg1"/>
                </a:solidFill>
              </a:rPr>
              <a:t> National Park, Madagascar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March 2024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E²M²: Ecological and Epidemiological Modeling in Madagascar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7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9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871" y="1698171"/>
            <a:ext cx="6444343" cy="3695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E2M2.org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A74D5-F576-21D3-BFF0-C782865C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76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systematic observation of natural events and conditions in order to discover facts about them and to formulate laws and principles 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en-US" sz="2400" i="1" dirty="0">
                <a:solidFill>
                  <a:schemeClr val="bg1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343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 natural events and conditions in order to </a:t>
            </a:r>
            <a:r>
              <a:rPr lang="en-US" dirty="0">
                <a:solidFill>
                  <a:srgbClr val="00B050"/>
                </a:solidFill>
              </a:rPr>
              <a:t>discover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facts about them and 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Observations</a:t>
            </a:r>
            <a:r>
              <a:rPr lang="en-US" b="1" dirty="0">
                <a:solidFill>
                  <a:schemeClr val="bg1"/>
                </a:solidFill>
              </a:rPr>
              <a:t> and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Laws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267789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7943-817D-984B-A335-8BEC23E9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96" y="3346109"/>
            <a:ext cx="2784835" cy="262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84AD30-7C49-4642-9661-C5C64346082B}"/>
              </a:ext>
            </a:extLst>
          </p:cNvPr>
          <p:cNvSpPr/>
          <p:nvPr/>
        </p:nvSpPr>
        <p:spPr>
          <a:xfrm>
            <a:off x="9337878" y="4243516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03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are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8511-1769-1941-8CB5-CB115A5A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AEE355-22C7-81AB-5DCD-14AC46D4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DAA616-0309-680A-BDAF-73D30CA3A5E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15095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8" y="1454310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 HD:Users:robin:Desktop:PNG:pivotlogo-10.png">
            <a:extLst>
              <a:ext uri="{FF2B5EF4-FFF2-40B4-BE49-F238E27FC236}">
                <a16:creationId xmlns:a16="http://schemas.microsoft.com/office/drawing/2014/main" id="{A0BBD64E-8B0F-284B-B6D7-1CA97737FA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97" y="1126486"/>
            <a:ext cx="2512880" cy="23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678" y="3321564"/>
            <a:ext cx="5218894" cy="1541108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143599-A071-2240-891D-F2B07592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1" y="5291528"/>
            <a:ext cx="10807700" cy="1628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Lecture contributions from: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Tanjona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Ramiadantsoa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Steve </a:t>
            </a:r>
            <a:r>
              <a:rPr lang="en-US" dirty="0" err="1">
                <a:solidFill>
                  <a:schemeClr val="bg1"/>
                </a:solidFill>
              </a:rPr>
              <a:t>Bellan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9050C192-4A7A-52C5-8E5B-90B5FA03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096" y="873725"/>
            <a:ext cx="5218894" cy="253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are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pPr lvl="1"/>
            <a:r>
              <a:rPr lang="en-US" sz="2800" dirty="0">
                <a:solidFill>
                  <a:srgbClr val="FF40FF"/>
                </a:solidFill>
              </a:rPr>
              <a:t>Evidence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to support a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2CECB-572F-B843-ABB9-E8C9C4AB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022479-EE98-BA3A-1EEB-F6CA51824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67796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4" t="8057" r="6161" b="21148"/>
          <a:stretch/>
        </p:blipFill>
        <p:spPr>
          <a:xfrm>
            <a:off x="3526971" y="1877785"/>
            <a:ext cx="5159829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8" r="4685" b="17763"/>
          <a:stretch/>
        </p:blipFill>
        <p:spPr>
          <a:xfrm>
            <a:off x="3461656" y="1450395"/>
            <a:ext cx="5323115" cy="43625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268C23-0008-DC61-3651-3CD2D9D22469}"/>
              </a:ext>
            </a:extLst>
          </p:cNvPr>
          <p:cNvSpPr txBox="1">
            <a:spLocks/>
          </p:cNvSpPr>
          <p:nvPr/>
        </p:nvSpPr>
        <p:spPr>
          <a:xfrm>
            <a:off x="3081407" y="5612819"/>
            <a:ext cx="6699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What do we need to make these data?</a:t>
            </a:r>
          </a:p>
        </p:txBody>
      </p:sp>
    </p:spTree>
    <p:extLst>
      <p:ext uri="{BB962C8B-B14F-4D97-AF65-F5344CB8AC3E}">
        <p14:creationId xmlns:p14="http://schemas.microsoft.com/office/powerpoint/2010/main" val="28590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8" b="10991"/>
          <a:stretch/>
        </p:blipFill>
        <p:spPr>
          <a:xfrm>
            <a:off x="3020786" y="1450395"/>
            <a:ext cx="6074526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7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ED5F8-A138-456B-A6B8-0261CC0E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055889"/>
            <a:ext cx="7772400" cy="5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63779-3F4F-33AE-B7BC-097EE8CF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3" y="986483"/>
            <a:ext cx="4431393" cy="6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DD988-3B28-BB33-E49B-5864F3CE3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98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66DEE-73D0-750A-0328-C585961B789A}"/>
              </a:ext>
            </a:extLst>
          </p:cNvPr>
          <p:cNvSpPr/>
          <p:nvPr/>
        </p:nvSpPr>
        <p:spPr>
          <a:xfrm>
            <a:off x="1289113" y="3400191"/>
            <a:ext cx="7058635" cy="282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B80D8B-B5A4-8F9B-949D-F17FFC94FAC7}"/>
              </a:ext>
            </a:extLst>
          </p:cNvPr>
          <p:cNvSpPr/>
          <p:nvPr/>
        </p:nvSpPr>
        <p:spPr>
          <a:xfrm>
            <a:off x="1289113" y="4359729"/>
            <a:ext cx="7058635" cy="1865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b="1" dirty="0">
                <a:solidFill>
                  <a:srgbClr val="FF40FF"/>
                </a:solidFill>
              </a:rPr>
              <a:t>Evidence</a:t>
            </a:r>
            <a:r>
              <a:rPr lang="en-US" sz="3200" dirty="0">
                <a:solidFill>
                  <a:schemeClr val="bg1"/>
                </a:solidFill>
              </a:rPr>
              <a:t> to support a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22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31" y="2725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Data provide </a:t>
            </a:r>
            <a:r>
              <a:rPr lang="en-US" sz="4000" dirty="0">
                <a:solidFill>
                  <a:srgbClr val="FF40FF"/>
                </a:solidFill>
                <a:latin typeface="+mj-lt"/>
              </a:rPr>
              <a:t>evidence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to support a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claim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lvl="1"/>
            <a:r>
              <a:rPr lang="en-US" sz="4000" dirty="0"/>
              <a:t>Backbone of science</a:t>
            </a:r>
          </a:p>
          <a:p>
            <a:pPr lvl="1"/>
            <a:endParaRPr lang="en-US" sz="4000" dirty="0">
              <a:solidFill>
                <a:schemeClr val="bg1"/>
              </a:solidFill>
            </a:endParaRP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81196-45EC-E3B2-9592-B6DC83DC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C962ED-6490-8437-AC02-4F88F7A6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648F9-DC3C-DC6E-6E2A-8A174DB7A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50783-2018-E110-8142-6992A069DFEB}"/>
              </a:ext>
            </a:extLst>
          </p:cNvPr>
          <p:cNvSpPr txBox="1">
            <a:spLocks/>
          </p:cNvSpPr>
          <p:nvPr/>
        </p:nvSpPr>
        <p:spPr>
          <a:xfrm>
            <a:off x="8772384" y="2114776"/>
            <a:ext cx="32112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  <a:r>
              <a:rPr lang="en-US" i="1" dirty="0">
                <a:solidFill>
                  <a:schemeClr val="bg1"/>
                </a:solidFill>
              </a:rPr>
              <a:t>: The population size of Madagascar has increased throughout the past 50 years</a:t>
            </a:r>
          </a:p>
        </p:txBody>
      </p:sp>
    </p:spTree>
    <p:extLst>
      <p:ext uri="{BB962C8B-B14F-4D97-AF65-F5344CB8AC3E}">
        <p14:creationId xmlns:p14="http://schemas.microsoft.com/office/powerpoint/2010/main" val="881998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7075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4523753" y="3360718"/>
            <a:ext cx="463924" cy="5443134"/>
          </a:xfrm>
          <a:prstGeom prst="leftBrac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Empirical data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Sources of x and 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572A2-E413-AC47-AF88-38D4617C4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3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6C29F3-2ED7-0746-854E-E920A02B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B019-B3C0-A746-9FCA-946BCF7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0009BB5D-00AA-5519-65E4-30E402C82F9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21003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07DF2-AB84-914A-A499-D93B43F1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976327BA-187D-913D-498A-C8788005F5F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121593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51146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Colors, (blood) types, species name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37828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538414-ACD2-964A-B423-7D7028392317}"/>
              </a:ext>
            </a:extLst>
          </p:cNvPr>
          <p:cNvGrpSpPr/>
          <p:nvPr/>
        </p:nvGrpSpPr>
        <p:grpSpPr>
          <a:xfrm>
            <a:off x="8914796" y="3346109"/>
            <a:ext cx="2784835" cy="2626114"/>
            <a:chOff x="8914796" y="3346109"/>
            <a:chExt cx="2784835" cy="26261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2A7943-817D-984B-A335-8BEC23E9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84AD30-7C49-4642-9661-C5C64346082B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14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17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1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BA541E-8411-F363-8AD0-4FEA37E9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80A60C-A1FA-8005-7742-2BAA73935C2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Models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01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2DB269-0FE4-6096-A3C0-4DD7808E6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B3F2DE-F3E5-7B40-7EB2-1F245A426BF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the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40FF"/>
                </a:solidFill>
              </a:rPr>
              <a:t>systematic observation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of natural events and conditions in order to </a:t>
            </a:r>
            <a:r>
              <a:rPr lang="en-US">
                <a:solidFill>
                  <a:srgbClr val="00B050"/>
                </a:solidFill>
              </a:rPr>
              <a:t>discover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facts about them and to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rgbClr val="FFFFFF"/>
                </a:solidFill>
              </a:rPr>
              <a:t> – </a:t>
            </a:r>
            <a:r>
              <a:rPr lang="en-US" sz="2400" i="1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72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42BEB-2ABD-0492-83B7-A53E2649A39B}"/>
              </a:ext>
            </a:extLst>
          </p:cNvPr>
          <p:cNvSpPr/>
          <p:nvPr/>
        </p:nvSpPr>
        <p:spPr>
          <a:xfrm>
            <a:off x="2207276" y="2039434"/>
            <a:ext cx="2555224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46E950-32F4-09BE-91FC-FC3AC118ACD2}"/>
              </a:ext>
            </a:extLst>
          </p:cNvPr>
          <p:cNvSpPr/>
          <p:nvPr/>
        </p:nvSpPr>
        <p:spPr>
          <a:xfrm>
            <a:off x="2058698" y="3595049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96DDA-49E6-B0BE-7C27-D3B5CB2AA45A}"/>
              </a:ext>
            </a:extLst>
          </p:cNvPr>
          <p:cNvSpPr/>
          <p:nvPr/>
        </p:nvSpPr>
        <p:spPr>
          <a:xfrm>
            <a:off x="2155928" y="5155698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3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76EB25-9E85-CCD2-4BFE-57D398C9C8DF}"/>
              </a:ext>
            </a:extLst>
          </p:cNvPr>
          <p:cNvSpPr/>
          <p:nvPr/>
        </p:nvSpPr>
        <p:spPr>
          <a:xfrm>
            <a:off x="2058698" y="3595049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BDC98-48D8-5D8E-3B7F-19B9F55A1B5F}"/>
              </a:ext>
            </a:extLst>
          </p:cNvPr>
          <p:cNvSpPr/>
          <p:nvPr/>
        </p:nvSpPr>
        <p:spPr>
          <a:xfrm>
            <a:off x="2155928" y="5155698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65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93380-8A45-2B66-19F5-BFFC9E6237C1}"/>
              </a:ext>
            </a:extLst>
          </p:cNvPr>
          <p:cNvSpPr/>
          <p:nvPr/>
        </p:nvSpPr>
        <p:spPr>
          <a:xfrm>
            <a:off x="2155928" y="5155698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71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18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  <a:r>
              <a:rPr lang="en-US" b="1" dirty="0"/>
              <a:t>:</a:t>
            </a:r>
            <a:r>
              <a:rPr lang="en-US" dirty="0"/>
              <a:t> many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2469" b="-3"/>
          <a:stretch/>
        </p:blipFill>
        <p:spPr>
          <a:xfrm>
            <a:off x="7972940" y="1810923"/>
            <a:ext cx="2418889" cy="175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" r="1" b="38565"/>
          <a:stretch/>
        </p:blipFill>
        <p:spPr>
          <a:xfrm>
            <a:off x="2031632" y="1810923"/>
            <a:ext cx="2235568" cy="1887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r="-2" b="-2"/>
          <a:stretch/>
        </p:blipFill>
        <p:spPr>
          <a:xfrm>
            <a:off x="4879852" y="1810922"/>
            <a:ext cx="2589535" cy="1887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657"/>
          <a:stretch/>
        </p:blipFill>
        <p:spPr>
          <a:xfrm>
            <a:off x="2031632" y="4261641"/>
            <a:ext cx="2235568" cy="1885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53" y="4261640"/>
            <a:ext cx="2318807" cy="2225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59" y="4133509"/>
            <a:ext cx="2707033" cy="2107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0107" y="15186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0870" y="3970362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Ecology </a:t>
            </a:r>
            <a:r>
              <a:rPr lang="en-US"/>
              <a:t>&amp; Evolution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2256" y="14908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9689" y="1479338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4139" y="3948843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Climate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79928" y="3857837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17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1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6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 E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M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, we distinguish between 		</a:t>
            </a:r>
            <a:r>
              <a:rPr lang="en-US" sz="3600" dirty="0">
                <a:solidFill>
                  <a:srgbClr val="00B050"/>
                </a:solidFill>
              </a:rPr>
              <a:t>	statistical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dirty="0">
                <a:solidFill>
                  <a:srgbClr val="00B050"/>
                </a:solidFill>
              </a:rPr>
              <a:t>mechanistic</a:t>
            </a:r>
            <a:r>
              <a:rPr lang="en-US" sz="3600" dirty="0">
                <a:solidFill>
                  <a:schemeClr val="bg1"/>
                </a:solidFill>
              </a:rPr>
              <a:t> models</a:t>
            </a:r>
          </a:p>
          <a:p>
            <a:pPr marL="0" indent="0">
              <a:buNone/>
            </a:pPr>
            <a:endParaRPr lang="en-US" sz="3600" dirty="0">
              <a:solidFill>
                <a:srgbClr val="FF40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8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40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1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10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58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99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48885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 (describe patterns)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 (required!!!)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hypothesis with appropriate statistical tools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t-test, Chi-square, ANOVA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Ordination (PCA)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Regression (LM, GLM, GLMM, GAM)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8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65125"/>
            <a:ext cx="1108779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59" y="2031061"/>
            <a:ext cx="539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9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</p:spTree>
    <p:extLst>
      <p:ext uri="{BB962C8B-B14F-4D97-AF65-F5344CB8AC3E}">
        <p14:creationId xmlns:p14="http://schemas.microsoft.com/office/powerpoint/2010/main" val="1839228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D1C62B-1F88-0773-E241-32CC4341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83EE15-7391-C9DB-1458-DEA10C169D34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27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50" y="2038374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F70D3-3862-AD47-B48D-FC3D40A5AB80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03959-2597-09DA-82DE-646E0C4A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815BB2-8DD1-9D09-D43C-5CA6202F60C3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3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.372 </m:t>
                      </m:r>
                      <m:r>
                        <m:rPr>
                          <m:sty m:val="p"/>
                        </m:rPr>
                        <a:rPr lang="en-US" sz="29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million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  <a:blipFill>
                <a:blip r:embed="rId4"/>
                <a:stretch>
                  <a:fillRect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.003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  <a:blipFill>
                <a:blip r:embed="rId5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D44E280-F4B9-F541-84B2-1D18B6CE641D}"/>
              </a:ext>
            </a:extLst>
          </p:cNvPr>
          <p:cNvGrpSpPr/>
          <p:nvPr/>
        </p:nvGrpSpPr>
        <p:grpSpPr>
          <a:xfrm>
            <a:off x="4061574" y="1932305"/>
            <a:ext cx="5454996" cy="4318000"/>
            <a:chOff x="3909174" y="1825625"/>
            <a:chExt cx="5454996" cy="431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200967-0B8F-AC46-BD10-1DF979D8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9174" y="1825625"/>
              <a:ext cx="5397500" cy="431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/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.96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F525F-17B4-2A45-9CFB-8B0F98CB179B}"/>
                </a:ext>
              </a:extLst>
            </p:cNvPr>
            <p:cNvSpPr txBox="1"/>
            <p:nvPr/>
          </p:nvSpPr>
          <p:spPr>
            <a:xfrm>
              <a:off x="5610397" y="1894365"/>
              <a:ext cx="2376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Linear Regression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546C8-B3C3-174B-833D-B1A2B0B1B56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A759F7-AC43-C54E-B395-A3B40105D76B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838899-24FA-7543-98BC-A3CBEFE52DB4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F69A7-A644-874F-3F2C-79E8E02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362496-2429-AFD7-3B93-53D00B200BF5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1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𝑚𝑥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9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=0.029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 mil.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&lt;.001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EAA6AC-30B4-B940-A30C-73C4B602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511" y="1825625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/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.99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850A4E-3B3D-974C-80E5-ABF696281B0A}"/>
              </a:ext>
            </a:extLst>
          </p:cNvPr>
          <p:cNvSpPr txBox="1"/>
          <p:nvPr/>
        </p:nvSpPr>
        <p:spPr>
          <a:xfrm>
            <a:off x="5063628" y="1883914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65BB5-C7CB-374C-BA8D-E8C51CD121E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94941-35C7-7944-BB7E-600750182172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6. Adapt your model and re-evaluate: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69E27-6628-8B40-B076-3786BD6E1EB4}"/>
              </a:ext>
            </a:extLst>
          </p:cNvPr>
          <p:cNvSpPr txBox="1"/>
          <p:nvPr/>
        </p:nvSpPr>
        <p:spPr>
          <a:xfrm>
            <a:off x="266000" y="3158918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30E47-C50D-8A0E-FDD0-7BC1F2C6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B32AC-C7FA-80DD-0D8D-34699FA2285C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51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545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09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r>
              <a:rPr lang="en-US" dirty="0">
                <a:solidFill>
                  <a:schemeClr val="bg1"/>
                </a:solidFill>
              </a:rPr>
              <a:t>There are so many statistical models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63BBB-3170-8145-B0A6-D4A568F8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36" y="4001294"/>
            <a:ext cx="4437529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3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8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9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strength.</a:t>
            </a:r>
          </a:p>
        </p:txBody>
      </p:sp>
    </p:spTree>
    <p:extLst>
      <p:ext uri="{BB962C8B-B14F-4D97-AF65-F5344CB8AC3E}">
        <p14:creationId xmlns:p14="http://schemas.microsoft.com/office/powerpoint/2010/main" val="206171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Mechanistic models can demonstrate causation.</a:t>
            </a: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88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Mechanistic models can demonstrate causation.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</a:t>
            </a:r>
            <a:r>
              <a:rPr lang="en-US" sz="2800" dirty="0">
                <a:solidFill>
                  <a:schemeClr val="bg1"/>
                </a:solidFill>
              </a:rPr>
              <a:t> (for certain questions)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the extent to which your model-simulated data matches that from the real world.</a:t>
            </a: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50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Can you think of an alternative hypothesis?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3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37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257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</p:spTree>
    <p:extLst>
      <p:ext uri="{BB962C8B-B14F-4D97-AF65-F5344CB8AC3E}">
        <p14:creationId xmlns:p14="http://schemas.microsoft.com/office/powerpoint/2010/main" val="4227226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257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</p:spTree>
    <p:extLst>
      <p:ext uri="{BB962C8B-B14F-4D97-AF65-F5344CB8AC3E}">
        <p14:creationId xmlns:p14="http://schemas.microsoft.com/office/powerpoint/2010/main" val="1883439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371F-0FE9-A586-08D9-A6C966EC5BFC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/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.3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49/person/</a:t>
                </a:r>
                <a:r>
                  <a:rPr lang="en-US" sz="2900" dirty="0" err="1">
                    <a:solidFill>
                      <a:schemeClr val="bg1"/>
                    </a:solidFill>
                  </a:rPr>
                  <a:t>yr</a:t>
                </a:r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  <a:blipFill>
                <a:blip r:embed="rId3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1B14B7-0BE7-26B3-4E12-C85C8E0C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77" y="2031061"/>
            <a:ext cx="5397500" cy="431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573E8-001C-C602-74D5-FC4F273E7E20}"/>
              </a:ext>
            </a:extLst>
          </p:cNvPr>
          <p:cNvSpPr/>
          <p:nvPr/>
        </p:nvSpPr>
        <p:spPr>
          <a:xfrm>
            <a:off x="4489730" y="6313297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i="1" dirty="0">
                <a:solidFill>
                  <a:srgbClr val="FF0000"/>
                </a:solidFill>
              </a:rPr>
              <a:t>What can we conclude from this fitted model?</a:t>
            </a:r>
          </a:p>
        </p:txBody>
      </p:sp>
    </p:spTree>
    <p:extLst>
      <p:ext uri="{BB962C8B-B14F-4D97-AF65-F5344CB8AC3E}">
        <p14:creationId xmlns:p14="http://schemas.microsoft.com/office/powerpoint/2010/main" val="14161737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31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152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56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44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We use models to both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predict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explain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09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869-E3B7-B546-9F0E-0C9B0013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4944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ideal when statistical and mechanistic models meet: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0135C-829E-EB47-B9FE-EE55158FE595}"/>
              </a:ext>
            </a:extLst>
          </p:cNvPr>
          <p:cNvSpPr/>
          <p:nvPr/>
        </p:nvSpPr>
        <p:spPr>
          <a:xfrm>
            <a:off x="2276139" y="3416449"/>
            <a:ext cx="2245659" cy="138504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18E7F-48AD-CF46-B09F-DAA18ED0F9A6}"/>
              </a:ext>
            </a:extLst>
          </p:cNvPr>
          <p:cNvSpPr/>
          <p:nvPr/>
        </p:nvSpPr>
        <p:spPr>
          <a:xfrm>
            <a:off x="6879516" y="3416449"/>
            <a:ext cx="2245659" cy="13850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Pattern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7B717E97-1D95-C14C-B352-0F7C95BF8534}"/>
              </a:ext>
            </a:extLst>
          </p:cNvPr>
          <p:cNvSpPr/>
          <p:nvPr/>
        </p:nvSpPr>
        <p:spPr>
          <a:xfrm>
            <a:off x="3358627" y="2757543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241C8-E8EE-7646-82E9-B7847C58029D}"/>
              </a:ext>
            </a:extLst>
          </p:cNvPr>
          <p:cNvSpPr txBox="1"/>
          <p:nvPr/>
        </p:nvSpPr>
        <p:spPr>
          <a:xfrm>
            <a:off x="4683163" y="2401658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Mechanistic model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82A418-1590-D848-99D3-8BEA2E6D79DE}"/>
              </a:ext>
            </a:extLst>
          </p:cNvPr>
          <p:cNvSpPr/>
          <p:nvPr/>
        </p:nvSpPr>
        <p:spPr>
          <a:xfrm flipH="1" flipV="1">
            <a:off x="3269346" y="4801496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3A77B-E765-DA43-B6E3-34EE14D75491}"/>
              </a:ext>
            </a:extLst>
          </p:cNvPr>
          <p:cNvSpPr txBox="1"/>
          <p:nvPr/>
        </p:nvSpPr>
        <p:spPr>
          <a:xfrm>
            <a:off x="4683163" y="5460402"/>
            <a:ext cx="17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Statistical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34E8C6-0866-1F4C-A2B7-9CCE15E5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3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0611D-D97A-974D-8E34-31BD0272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" y="167006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Tool for E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9621FE-E371-5E4E-BA8B-7F528F4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0"/>
            <a:ext cx="8835390" cy="53263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power keeps increasing</a:t>
            </a:r>
          </a:p>
          <a:p>
            <a:r>
              <a:rPr lang="en-US" dirty="0">
                <a:solidFill>
                  <a:schemeClr val="bg1"/>
                </a:solidFill>
              </a:rPr>
              <a:t>Language/software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Fortran, C, C++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Julia, Java, Python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Matlab</a:t>
            </a:r>
            <a:r>
              <a:rPr lang="en-US" dirty="0">
                <a:solidFill>
                  <a:schemeClr val="bg1"/>
                </a:solidFill>
              </a:rPr>
              <a:t>, Maple, Mathematica,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SAS, SPSS, Stata</a:t>
            </a:r>
          </a:p>
          <a:p>
            <a:r>
              <a:rPr lang="en-US" dirty="0">
                <a:solidFill>
                  <a:schemeClr val="bg1"/>
                </a:solidFill>
              </a:rPr>
              <a:t>Specific programs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Vortex, RAMAS, </a:t>
            </a:r>
            <a:r>
              <a:rPr lang="en-US" dirty="0" err="1">
                <a:solidFill>
                  <a:schemeClr val="bg1"/>
                </a:solidFill>
              </a:rPr>
              <a:t>NetLogo</a:t>
            </a:r>
            <a:r>
              <a:rPr lang="en-US" dirty="0">
                <a:solidFill>
                  <a:schemeClr val="bg1"/>
                </a:solidFill>
              </a:rPr>
              <a:t> for IBM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NicheMapper</a:t>
            </a:r>
            <a:r>
              <a:rPr lang="en-US" dirty="0">
                <a:solidFill>
                  <a:schemeClr val="bg1"/>
                </a:solidFill>
              </a:rPr>
              <a:t> for physiology, </a:t>
            </a:r>
            <a:r>
              <a:rPr lang="en-US" dirty="0" err="1">
                <a:solidFill>
                  <a:schemeClr val="bg1"/>
                </a:solidFill>
              </a:rPr>
              <a:t>iLand</a:t>
            </a:r>
            <a:r>
              <a:rPr lang="en-US" dirty="0">
                <a:solidFill>
                  <a:schemeClr val="bg1"/>
                </a:solidFill>
              </a:rPr>
              <a:t> for forest dynamics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MaxEnt</a:t>
            </a:r>
            <a:r>
              <a:rPr lang="en-US" dirty="0">
                <a:solidFill>
                  <a:schemeClr val="bg1"/>
                </a:solidFill>
              </a:rPr>
              <a:t> for species distribution modeling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Zonation for reserve selection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compromise: R---very powerful for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Visualization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formatting and sorting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Statistical analyses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Simulation (mechanistic model)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9F766-E4DF-324E-B946-20CAA7AD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80" y="4342151"/>
            <a:ext cx="2684663" cy="202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7836-A99F-1341-9C08-331F887F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144" y="1530158"/>
            <a:ext cx="1978856" cy="180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BD280-846E-0E49-8FB6-9B56732C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43" y="0"/>
            <a:ext cx="1978857" cy="1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110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rgbClr val="FF00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“the study of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on the people”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– coined in 1802 to describe diseases in the Spanish population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the study and analysis of the distribution and determinants of health and disease (“risk factors”)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epidemiology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Kermack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McKendrik</a:t>
            </a:r>
            <a:r>
              <a:rPr lang="en-US" dirty="0">
                <a:solidFill>
                  <a:schemeClr val="bg1"/>
                </a:solidFill>
              </a:rPr>
              <a:t> (1927)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study of the interactions of organisms and their environment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Nile crocodiles opening mouths for sandpipers (Herodotus)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explaining dynamical processes in nature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1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09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558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280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83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Disease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Anderson and May (1980s)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FB54F7-084E-FE8E-F8E6-D7652BA1A21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6637173E-1086-03FE-B6C0-1CC314C3BA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BD287D-8DEC-9E48-AFDB-AC44534F75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6723099-8A95-1953-DB92-52C06ADACBB1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48F95D8-335B-317C-AB41-D3512F4C59D8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EB8D7A0-92A6-12D7-F27A-86E7DB9D8969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34EC68E-8B66-7CCD-F4C3-5FC564FCBE70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E86035D-DB0C-AA34-FEE7-2474D7F72290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EDB0AA-9855-30DD-357D-B5553503BBC9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4CDEEF4-0C5C-CC30-F340-53167EE1C8E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0E067D6-09F2-2C13-7E56-CADFEF28824B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3D111AC-B5B7-5468-BC87-98070B4D2F90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B42318-3C2D-9859-3AEF-D5687FB4F21D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F1C971-7006-D7FF-C652-A9CC7974BD45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Left Brace 35">
            <a:extLst>
              <a:ext uri="{FF2B5EF4-FFF2-40B4-BE49-F238E27FC236}">
                <a16:creationId xmlns:a16="http://schemas.microsoft.com/office/drawing/2014/main" id="{83D57ECD-B732-DA86-27CC-DBC6AECE7273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5FE04CE2-600A-2803-593A-815B1C15EB8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FBE5FF73-C578-6164-7350-471407B0CF53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F5F978-D8C7-2A45-F7D8-93BE9DD87649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811CDE-F149-4831-A6A0-DEEADFC63658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6FA6FD-AA93-21F3-F923-4AEB2644A96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878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Misaotra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>
                <a:solidFill>
                  <a:schemeClr val="bg1"/>
                </a:solidFill>
              </a:rPr>
              <a:t>DAIDD: </a:t>
            </a:r>
            <a:r>
              <a:rPr lang="en-US" sz="2500" b="1" i="1" dirty="0">
                <a:solidFill>
                  <a:schemeClr val="bg1"/>
                </a:solidFill>
              </a:rPr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December 2023, Virtual</a:t>
            </a:r>
          </a:p>
          <a:p>
            <a:pPr marL="0" indent="0">
              <a:buNone/>
            </a:pP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>
                <a:solidFill>
                  <a:schemeClr val="bg1"/>
                </a:solidFill>
              </a:rPr>
              <a:t>MMED: </a:t>
            </a:r>
            <a:r>
              <a:rPr lang="en-US" sz="2500" b="1" i="1" dirty="0">
                <a:solidFill>
                  <a:schemeClr val="bg1"/>
                </a:solidFill>
              </a:rPr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May-June 2023, Cape Town, South Africa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4A41D0-2468-3F4A-B7F4-207B98427801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South African Center for Epidemiological Modeling and Analysis (SACEMA)</a:t>
            </a:r>
            <a:r>
              <a:rPr lang="en-US" sz="1800" b="1" i="1" dirty="0">
                <a:solidFill>
                  <a:schemeClr val="bg1"/>
                </a:solidFill>
              </a:rPr>
              <a:t>, </a:t>
            </a:r>
            <a:r>
              <a:rPr lang="en-US" sz="1800" b="1" dirty="0">
                <a:solidFill>
                  <a:schemeClr val="bg1"/>
                </a:solidFill>
              </a:rPr>
              <a:t>Director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University of Stellenbosch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1DC3769A-EBF0-6B2E-4977-813AD22ED56E}"/>
              </a:ext>
            </a:extLst>
          </p:cNvPr>
          <p:cNvSpPr txBox="1">
            <a:spLocks/>
          </p:cNvSpPr>
          <p:nvPr/>
        </p:nvSpPr>
        <p:spPr>
          <a:xfrm>
            <a:off x="5842322" y="4797193"/>
            <a:ext cx="7835900" cy="1003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</p:spTree>
    <p:extLst>
      <p:ext uri="{BB962C8B-B14F-4D97-AF65-F5344CB8AC3E}">
        <p14:creationId xmlns:p14="http://schemas.microsoft.com/office/powerpoint/2010/main" val="10236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2608</TotalTime>
  <Words>3044</Words>
  <Application>Microsoft Macintosh PowerPoint</Application>
  <PresentationFormat>Widescreen</PresentationFormat>
  <Paragraphs>567</Paragraphs>
  <Slides>96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Lucida Grande</vt:lpstr>
      <vt:lpstr>Times New Roman</vt:lpstr>
      <vt:lpstr>Office Theme</vt:lpstr>
      <vt:lpstr>Equation</vt:lpstr>
      <vt:lpstr>Data and Models</vt:lpstr>
      <vt:lpstr>Thanks to our sponsors!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PowerPoint Presentation</vt:lpstr>
      <vt:lpstr>What is science?</vt:lpstr>
      <vt:lpstr>What is science?</vt:lpstr>
      <vt:lpstr>What is science?</vt:lpstr>
      <vt:lpstr>Observations and Laws and Principles</vt:lpstr>
      <vt:lpstr>Data and Models</vt:lpstr>
      <vt:lpstr>PowerPoint Presentation</vt:lpstr>
      <vt:lpstr>Data and Models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and Models</vt:lpstr>
      <vt:lpstr>PowerPoint Presentation</vt:lpstr>
      <vt:lpstr>What is science?</vt:lpstr>
      <vt:lpstr>PowerPoint Presentation</vt:lpstr>
      <vt:lpstr>PowerPoint Presentation</vt:lpstr>
      <vt:lpstr>PowerPoint Presentation</vt:lpstr>
      <vt:lpstr>PowerPoint Presentation</vt:lpstr>
      <vt:lpstr>Models: many types</vt:lpstr>
      <vt:lpstr>PowerPoint Presentation</vt:lpstr>
      <vt:lpstr>PowerPoint Presentation</vt:lpstr>
      <vt:lpstr>PowerPoint Presentation</vt:lpstr>
      <vt:lpstr>Statistical vs. Mathematical Model </vt:lpstr>
      <vt:lpstr>Statistical Models</vt:lpstr>
      <vt:lpstr>Statistical Models</vt:lpstr>
      <vt:lpstr>Statistical Models</vt:lpstr>
      <vt:lpstr>Statistical Models</vt:lpstr>
      <vt:lpstr>1. Example Question: What is the trajectory of Malagasy population size through time?</vt:lpstr>
      <vt:lpstr>1. Example Question: What is the trajectory of Malagasy population size through time?</vt:lpstr>
      <vt:lpstr>PowerPoint Presentation</vt:lpstr>
      <vt:lpstr>PowerPoint Presentation</vt:lpstr>
      <vt:lpstr>PowerPoint Presentation</vt:lpstr>
      <vt:lpstr>PowerPoint Presentation</vt:lpstr>
      <vt:lpstr>Statistical Models: Beware!</vt:lpstr>
      <vt:lpstr>Statistical Models: Beware!</vt:lpstr>
      <vt:lpstr>Statistical Models: Beware!</vt:lpstr>
      <vt:lpstr>Statistical vs. Mathematical Model </vt:lpstr>
      <vt:lpstr>Mechanistic Models</vt:lpstr>
      <vt:lpstr>Mechanistic Models</vt:lpstr>
      <vt:lpstr>Mechanistic Models</vt:lpstr>
      <vt:lpstr>Mechanistic Models</vt:lpstr>
      <vt:lpstr>PowerPoint Presentation</vt:lpstr>
      <vt:lpstr>PowerPoint Presentation</vt:lpstr>
      <vt:lpstr>PowerPoint Presentation</vt:lpstr>
      <vt:lpstr>PowerPoint Presentation</vt:lpstr>
      <vt:lpstr>Mechanistic Models: Beware!</vt:lpstr>
      <vt:lpstr>Mechanistic Models: Beware!</vt:lpstr>
      <vt:lpstr>Mechanistic Models: Beware!</vt:lpstr>
      <vt:lpstr>Mechanistic Models: Beware!</vt:lpstr>
      <vt:lpstr>Mechanistic Models: Beware!</vt:lpstr>
      <vt:lpstr>It is ideal when statistical and mechanistic models meet:</vt:lpstr>
      <vt:lpstr>A Tool for E2M2</vt:lpstr>
      <vt:lpstr>PowerPoint Presentation</vt:lpstr>
      <vt:lpstr>Goals for this lecture</vt:lpstr>
      <vt:lpstr>Goals for this lecture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Misaotra!</vt:lpstr>
      <vt:lpstr>International Clinics on Infectious Disease, Dynamics, &amp;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82</cp:revision>
  <dcterms:created xsi:type="dcterms:W3CDTF">2018-01-14T04:11:12Z</dcterms:created>
  <dcterms:modified xsi:type="dcterms:W3CDTF">2024-03-11T13:35:35Z</dcterms:modified>
</cp:coreProperties>
</file>